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307" r:id="rId3"/>
    <p:sldId id="308" r:id="rId4"/>
    <p:sldId id="296" r:id="rId5"/>
    <p:sldId id="297" r:id="rId6"/>
    <p:sldId id="298" r:id="rId7"/>
    <p:sldId id="305" r:id="rId8"/>
    <p:sldId id="306" r:id="rId9"/>
    <p:sldId id="299" r:id="rId10"/>
    <p:sldId id="300" r:id="rId1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 autoAdjust="0"/>
    <p:restoredTop sz="94660"/>
  </p:normalViewPr>
  <p:slideViewPr>
    <p:cSldViewPr>
      <p:cViewPr varScale="1">
        <p:scale>
          <a:sx n="69" d="100"/>
          <a:sy n="69" d="100"/>
        </p:scale>
        <p:origin x="-133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ooter Placeholder 18"/>
          <p:cNvSpPr txBox="1">
            <a:spLocks/>
          </p:cNvSpPr>
          <p:nvPr/>
        </p:nvSpPr>
        <p:spPr>
          <a:xfrm>
            <a:off x="142844" y="64928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4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5786454"/>
            <a:ext cx="857256" cy="857256"/>
          </a:xfrm>
          <a:prstGeom prst="rect">
            <a:avLst/>
          </a:prstGeom>
          <a:noFill/>
        </p:spPr>
      </p:pic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Footer Placeholder 18"/>
          <p:cNvSpPr txBox="1">
            <a:spLocks/>
          </p:cNvSpPr>
          <p:nvPr/>
        </p:nvSpPr>
        <p:spPr>
          <a:xfrm>
            <a:off x="71406" y="66357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6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32" y="5929354"/>
            <a:ext cx="857256" cy="85725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Unit 6 – Advanced Databases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AO5 – Produce reports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5500702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0"/>
              </a:spcBef>
              <a:buNone/>
            </a:pPr>
            <a:r>
              <a:rPr lang="en-GB" sz="2000" b="1" i="1" dirty="0" smtClean="0"/>
              <a:t>Assessment Outcome – AO5 (PASS)</a:t>
            </a:r>
          </a:p>
          <a:p>
            <a:pPr marL="0" indent="0">
              <a:buNone/>
            </a:pPr>
            <a:r>
              <a:rPr lang="en-GB" sz="1800" b="1" i="1" dirty="0" smtClean="0"/>
              <a:t>Task 2 (P5.2)</a:t>
            </a:r>
            <a:r>
              <a:rPr lang="en-GB" sz="1800" dirty="0" smtClean="0"/>
              <a:t> – Illustrate evidence (screenshots) in the form of using a consistent and appropriate styling in the design and construction of a database for: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Naming of all database queries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Naming of all database reports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Name of fields used within the database tables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Designs of all database reports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Consistent use of a house style</a:t>
            </a:r>
          </a:p>
          <a:p>
            <a:pPr marL="342900" lvl="1" indent="-342900">
              <a:spcBef>
                <a:spcPts val="0"/>
              </a:spcBef>
              <a:buNone/>
            </a:pPr>
            <a:endParaRPr lang="en-GB" sz="1800" b="1" i="1" dirty="0" smtClean="0"/>
          </a:p>
          <a:p>
            <a:pPr marL="342900" lvl="1" indent="-342900">
              <a:spcBef>
                <a:spcPts val="0"/>
              </a:spcBef>
              <a:buNone/>
            </a:pPr>
            <a:r>
              <a:rPr lang="en-GB" sz="2000" b="1" i="1" dirty="0" smtClean="0"/>
              <a:t>Assessment Outcome – AO5 (PASS / MERIT / DISTINCTION)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GB" sz="1800" b="1" i="1" dirty="0" smtClean="0"/>
              <a:t>Task 1 (P / M / D)</a:t>
            </a:r>
            <a:r>
              <a:rPr lang="en-GB" sz="1800" b="1" dirty="0" smtClean="0"/>
              <a:t> </a:t>
            </a:r>
            <a:r>
              <a:rPr lang="en-GB" sz="1800" dirty="0" smtClean="0"/>
              <a:t>– Create the reports based on the designs produced for your database</a:t>
            </a:r>
          </a:p>
          <a:p>
            <a:pPr marL="722313" lvl="1" indent="-265113">
              <a:buSzPct val="75000"/>
              <a:buBlip>
                <a:blip r:embed="rId2"/>
              </a:buBlip>
            </a:pPr>
            <a:r>
              <a:rPr lang="en-GB" sz="1800" dirty="0" smtClean="0"/>
              <a:t>Provide screenshot evidence for creating the reports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GB" b="1" dirty="0" smtClean="0"/>
              <a:t>Assessment Tasks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85794"/>
            <a:ext cx="8858312" cy="5429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Cube Systems have been very successful with their sales of customised computers and software. This has resulted in the need to store large quantities of data and produce a variety of well structured reports. Knowing the power of Relational Databases to store the large amounts of data and produce reports, they have decided to develop a Relational Database for their customers and sales.</a:t>
            </a:r>
          </a:p>
          <a:p>
            <a:pPr marL="0" indent="0">
              <a:buNone/>
            </a:pP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REMEMBER:</a:t>
            </a:r>
          </a:p>
          <a:p>
            <a:r>
              <a:rPr lang="en-GB" sz="2000" dirty="0" smtClean="0"/>
              <a:t>Customers choose the configuration of computer based on multiple choices such as the speed of the processor, size of the RAM, monitor or hard drive and software.</a:t>
            </a:r>
          </a:p>
          <a:p>
            <a:r>
              <a:rPr lang="en-GB" sz="2000" dirty="0" smtClean="0"/>
              <a:t>Certain options do attract discounts and customers have delivery options such as next day, 2 day or 4 day which all have different price points – if the customer spends over a certain price point they will get free delivery.</a:t>
            </a:r>
          </a:p>
          <a:p>
            <a:endParaRPr lang="en-GB" sz="2000" dirty="0" smtClean="0"/>
          </a:p>
          <a:p>
            <a:pPr algn="r">
              <a:buNone/>
            </a:pPr>
            <a:r>
              <a:rPr lang="en-GB" sz="2000" b="1" i="1" dirty="0" smtClean="0"/>
              <a:t>Continues on next slide</a:t>
            </a:r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-24"/>
            <a:ext cx="8229600" cy="857256"/>
          </a:xfrm>
        </p:spPr>
        <p:txBody>
          <a:bodyPr/>
          <a:lstStyle/>
          <a:p>
            <a:r>
              <a:rPr lang="en-GB" b="1" dirty="0" smtClean="0"/>
              <a:t>Scenario</a:t>
            </a:r>
            <a:endParaRPr lang="en-US" b="1" dirty="0"/>
          </a:p>
        </p:txBody>
      </p:sp>
      <p:pic>
        <p:nvPicPr>
          <p:cNvPr id="1026" name="Picture 2" descr="C:\Users\kpatel\Documents\Key Stages\KS 5\Exam Boards\Edexcel\Applied ICT\8\Past coursework\6958_ex1_07-08\eportfolio\pointing right arrow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5715016"/>
            <a:ext cx="666750" cy="66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14356"/>
            <a:ext cx="8858312" cy="507209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Cube systems would like a fully functional and automatic Relational Database system which could incorporate: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customer page</a:t>
            </a:r>
            <a:r>
              <a:rPr lang="en-GB" sz="2000" dirty="0" smtClean="0"/>
              <a:t> – where customers can be added, edited and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customer orders page</a:t>
            </a:r>
            <a:r>
              <a:rPr lang="en-GB" sz="2000" dirty="0" smtClean="0"/>
              <a:t> – where customer orders can be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product page</a:t>
            </a:r>
            <a:r>
              <a:rPr lang="en-GB" sz="2000" dirty="0" smtClean="0"/>
              <a:t> – where all the products for sales can be added, edited and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ordering page</a:t>
            </a:r>
            <a:r>
              <a:rPr lang="en-GB" sz="2000" dirty="0" smtClean="0"/>
              <a:t> – where all the orders can be added, edited and viewed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invoice page</a:t>
            </a:r>
            <a:r>
              <a:rPr lang="en-GB" sz="2000" dirty="0" smtClean="0"/>
              <a:t> – where the user selects what the customer requires and prints the invoice</a:t>
            </a:r>
          </a:p>
          <a:p>
            <a:pPr lvl="1">
              <a:spcBef>
                <a:spcPts val="0"/>
              </a:spcBef>
            </a:pPr>
            <a:r>
              <a:rPr lang="en-GB" sz="2000" b="1" i="1" dirty="0" smtClean="0"/>
              <a:t>A reporting page</a:t>
            </a:r>
            <a:r>
              <a:rPr lang="en-GB" sz="2000" dirty="0" smtClean="0"/>
              <a:t> – where reports such as the analysis of:</a:t>
            </a:r>
          </a:p>
          <a:p>
            <a:pPr lvl="4"/>
            <a:r>
              <a:rPr lang="en-GB" sz="2000" dirty="0" smtClean="0"/>
              <a:t>Orders of any particular product</a:t>
            </a:r>
          </a:p>
          <a:p>
            <a:pPr lvl="4"/>
            <a:r>
              <a:rPr lang="en-GB" sz="2000" dirty="0" smtClean="0"/>
              <a:t>Profit made on each product</a:t>
            </a:r>
          </a:p>
          <a:p>
            <a:pPr lvl="4"/>
            <a:r>
              <a:rPr lang="en-GB" sz="2000" dirty="0" smtClean="0"/>
              <a:t>Tracking of customer orders and </a:t>
            </a:r>
            <a:r>
              <a:rPr lang="en-US" sz="2000" dirty="0" smtClean="0"/>
              <a:t>purchases </a:t>
            </a:r>
          </a:p>
          <a:p>
            <a:pPr lvl="4"/>
            <a:r>
              <a:rPr lang="en-US" sz="2000" dirty="0" smtClean="0"/>
              <a:t>Calculating totals of ordered product over a given period</a:t>
            </a:r>
          </a:p>
          <a:p>
            <a:pPr lvl="4"/>
            <a:r>
              <a:rPr lang="en-US" sz="2000" dirty="0" smtClean="0"/>
              <a:t>Customers traced</a:t>
            </a:r>
            <a:r>
              <a:rPr lang="en-GB" sz="2000" dirty="0" smtClean="0"/>
              <a:t> based on any other information required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-24"/>
            <a:ext cx="8229600" cy="857256"/>
          </a:xfrm>
        </p:spPr>
        <p:txBody>
          <a:bodyPr/>
          <a:lstStyle/>
          <a:p>
            <a:r>
              <a:rPr lang="en-GB" b="1" dirty="0" smtClean="0"/>
              <a:t>Scenario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5"/>
          <p:cNvGraphicFramePr>
            <a:graphicFrameLocks noGrp="1"/>
          </p:cNvGraphicFramePr>
          <p:nvPr>
            <p:ph idx="1"/>
          </p:nvPr>
        </p:nvGraphicFramePr>
        <p:xfrm>
          <a:off x="142845" y="928670"/>
          <a:ext cx="8858310" cy="3659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70"/>
                <a:gridCol w="2952770"/>
                <a:gridCol w="2952770"/>
              </a:tblGrid>
              <a:tr h="14287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Pass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Merit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Distinction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949106"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produce reports to include at least: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one customised report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one report that is sorted on more than one field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produce reports to include at least: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one customised report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one report that is sorted on more than one field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one report that is grouped on one or more fields</a:t>
                      </a:r>
                    </a:p>
                    <a:p>
                      <a:pPr marL="354013" indent="-354013">
                        <a:buFont typeface="Arial" pitchFamily="34" charset="0"/>
                        <a:buNone/>
                      </a:pPr>
                      <a:endParaRPr lang="en-GB" sz="1600" kern="1200" baseline="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produce reports to include at least: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one customised report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one report that is sorted on more than one field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one report that is grouped on one or more fields</a:t>
                      </a:r>
                    </a:p>
                    <a:p>
                      <a:pPr marL="354013" indent="-354013">
                        <a:buFont typeface="Arial" pitchFamily="34" charset="0"/>
                        <a:buChar char="•"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one report that shows grouped and overall summaries. </a:t>
                      </a:r>
                    </a:p>
                  </a:txBody>
                  <a:tcPr anchor="ctr"/>
                </a:tc>
              </a:tr>
              <a:tr h="6722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 reports </a:t>
                      </a: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may not match the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designs.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 reports </a:t>
                      </a: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mostly match the designs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 reports </a:t>
                      </a: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match the designs.</a:t>
                      </a:r>
                      <a:endParaRPr lang="en-US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838200"/>
          </a:xfrm>
        </p:spPr>
        <p:txBody>
          <a:bodyPr/>
          <a:lstStyle/>
          <a:p>
            <a:r>
              <a:rPr lang="en-GB" b="1" dirty="0" smtClean="0"/>
              <a:t>Assessment Criteria</a:t>
            </a:r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3143240" y="2786058"/>
            <a:ext cx="2857520" cy="857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000760" y="3071810"/>
            <a:ext cx="2786082" cy="92869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143768" y="3929066"/>
            <a:ext cx="1643074" cy="6429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2844" y="4572008"/>
            <a:ext cx="8858312" cy="857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Important changes that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determine Pass / Merit /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Distinction</a:t>
            </a: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142976" y="3857628"/>
            <a:ext cx="1214446" cy="57150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4282" y="2428868"/>
            <a:ext cx="2857488" cy="13573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786182" y="3929066"/>
            <a:ext cx="1357322" cy="5000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450059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Focusing on the business, you need to produce a database that will store information within a relational database, covering the following </a:t>
            </a:r>
            <a:r>
              <a:rPr lang="en-GB" sz="2400" b="1" dirty="0" smtClean="0"/>
              <a:t>3</a:t>
            </a:r>
            <a:r>
              <a:rPr lang="en-GB" sz="2400" dirty="0" smtClean="0"/>
              <a:t> tasks within this case study:</a:t>
            </a:r>
            <a:endParaRPr lang="en-GB" sz="2400" b="1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err="1" smtClean="0">
                <a:hlinkClick r:id="rId2" action="ppaction://hlinksldjump"/>
              </a:rPr>
              <a:t>Leszynski</a:t>
            </a:r>
            <a:r>
              <a:rPr lang="en-GB" sz="2000" dirty="0" smtClean="0">
                <a:hlinkClick r:id="rId2" action="ppaction://hlinksldjump"/>
              </a:rPr>
              <a:t> Naming Convention – Standardising your Database</a:t>
            </a:r>
            <a:endParaRPr lang="en-GB" sz="2000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hlinkClick r:id="rId3" action="ppaction://hlinksldjump"/>
              </a:rPr>
              <a:t>Reports</a:t>
            </a:r>
            <a:endParaRPr lang="en-GB" sz="2000" dirty="0" smtClean="0"/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hlinkClick r:id="rId4" action="ppaction://hlinksldjump"/>
              </a:rPr>
              <a:t>Implementation of Database</a:t>
            </a:r>
            <a:endParaRPr lang="en-GB" sz="2000" dirty="0" smtClean="0"/>
          </a:p>
          <a:p>
            <a:pPr marL="971550" lvl="1" indent="-514350">
              <a:spcBef>
                <a:spcPts val="0"/>
              </a:spcBef>
              <a:buNone/>
            </a:pPr>
            <a:endParaRPr lang="en-GB" sz="2000" dirty="0" smtClean="0"/>
          </a:p>
          <a:p>
            <a:pPr algn="ctr">
              <a:buNone/>
              <a:defRPr/>
            </a:pPr>
            <a:r>
              <a:rPr lang="en-GB" sz="2000" dirty="0" smtClean="0"/>
              <a:t>See the following documents for additional information within this section of the coursework unit</a:t>
            </a:r>
          </a:p>
          <a:p>
            <a:pPr marL="442913" indent="-442913">
              <a:buFont typeface="+mj-lt"/>
              <a:buAutoNum type="arabicPeriod"/>
              <a:defRPr/>
            </a:pPr>
            <a:r>
              <a:rPr lang="en-GB" sz="2000" b="1" dirty="0" smtClean="0"/>
              <a:t>Access </a:t>
            </a:r>
            <a:r>
              <a:rPr lang="en-GB" sz="2000" b="1" dirty="0" smtClean="0"/>
              <a:t>2000 - 3 – Reports</a:t>
            </a:r>
          </a:p>
          <a:p>
            <a:pPr marL="442913" indent="-442913">
              <a:buFont typeface="+mj-lt"/>
              <a:buAutoNum type="arabicPeriod"/>
              <a:defRPr/>
            </a:pPr>
            <a:r>
              <a:rPr lang="en-GB" sz="2000" b="1" dirty="0" smtClean="0"/>
              <a:t>Access </a:t>
            </a:r>
            <a:r>
              <a:rPr lang="en-GB" sz="2000" b="1" dirty="0" smtClean="0"/>
              <a:t>Database Design and Programming (VLE)</a:t>
            </a:r>
          </a:p>
          <a:p>
            <a:pPr marL="698945" lvl="1" indent="-442913">
              <a:buClr>
                <a:schemeClr val="hlink"/>
              </a:buClr>
              <a:buSzPct val="80000"/>
              <a:buFont typeface="+mj-lt"/>
              <a:buAutoNum type="alphaLcPeriod"/>
              <a:defRPr/>
            </a:pPr>
            <a:r>
              <a:rPr lang="en-GB" sz="2000" b="1" dirty="0" smtClean="0"/>
              <a:t>Use </a:t>
            </a:r>
            <a:r>
              <a:rPr lang="en-GB" sz="2000" b="1" u="sng" dirty="0" smtClean="0"/>
              <a:t>ALL</a:t>
            </a:r>
            <a:r>
              <a:rPr lang="en-GB" sz="2000" b="1" dirty="0" smtClean="0"/>
              <a:t> Access Tutorials </a:t>
            </a:r>
            <a:r>
              <a:rPr lang="en-GB" sz="2000" b="1" dirty="0" smtClean="0"/>
              <a:t>available</a:t>
            </a:r>
            <a:endParaRPr lang="en-GB" sz="20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Areas to Cover</a:t>
            </a:r>
            <a:endParaRPr lang="en-GB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When designing a database a good way to name all of the elements </a:t>
            </a:r>
            <a:r>
              <a:rPr lang="en-GB" sz="2400" dirty="0" smtClean="0"/>
              <a:t>are:</a:t>
            </a:r>
            <a:endParaRPr lang="en-GB" sz="2400" dirty="0"/>
          </a:p>
          <a:p>
            <a:pPr lvl="1"/>
            <a:r>
              <a:rPr lang="en-GB" sz="2000" dirty="0"/>
              <a:t>Tables – </a:t>
            </a:r>
            <a:r>
              <a:rPr lang="en-GB" sz="2000" dirty="0" err="1"/>
              <a:t>Tbl_name</a:t>
            </a:r>
            <a:endParaRPr lang="en-GB" sz="2000" dirty="0"/>
          </a:p>
          <a:p>
            <a:pPr lvl="1"/>
            <a:r>
              <a:rPr lang="en-GB" sz="2000" dirty="0"/>
              <a:t>Query – </a:t>
            </a:r>
            <a:r>
              <a:rPr lang="en-GB" sz="2000" dirty="0" err="1"/>
              <a:t>Qry_name</a:t>
            </a:r>
            <a:endParaRPr lang="en-GB" sz="2000" dirty="0"/>
          </a:p>
          <a:p>
            <a:pPr lvl="1"/>
            <a:r>
              <a:rPr lang="en-GB" sz="2000" dirty="0"/>
              <a:t>Forms – </a:t>
            </a:r>
            <a:r>
              <a:rPr lang="en-GB" sz="2000" dirty="0" err="1"/>
              <a:t>Frm_name</a:t>
            </a:r>
            <a:endParaRPr lang="en-GB" sz="2000" dirty="0"/>
          </a:p>
          <a:p>
            <a:pPr lvl="1"/>
            <a:r>
              <a:rPr lang="en-GB" sz="2000" dirty="0"/>
              <a:t>Reports – </a:t>
            </a:r>
            <a:r>
              <a:rPr lang="en-GB" sz="2000" dirty="0" err="1"/>
              <a:t>Rpt_name</a:t>
            </a:r>
            <a:endParaRPr lang="en-GB" sz="2000" dirty="0"/>
          </a:p>
          <a:p>
            <a:pPr lvl="1">
              <a:buNone/>
            </a:pPr>
            <a:r>
              <a:rPr lang="en-GB" sz="2000" dirty="0"/>
              <a:t>Where name represents the content or purpose of the element.</a:t>
            </a:r>
          </a:p>
          <a:p>
            <a:pPr lvl="1"/>
            <a:r>
              <a:rPr lang="en-GB" sz="2000" dirty="0"/>
              <a:t>For example </a:t>
            </a:r>
            <a:endParaRPr lang="en-GB" sz="2000" dirty="0" smtClean="0"/>
          </a:p>
          <a:p>
            <a:pPr lvl="2"/>
            <a:r>
              <a:rPr lang="en-GB" sz="1600" dirty="0" err="1" smtClean="0"/>
              <a:t>Tbl_customer</a:t>
            </a:r>
            <a:r>
              <a:rPr lang="en-GB" sz="1600" dirty="0" smtClean="0"/>
              <a:t> </a:t>
            </a:r>
            <a:r>
              <a:rPr lang="en-GB" sz="1600" dirty="0"/>
              <a:t>would be a customer </a:t>
            </a:r>
            <a:r>
              <a:rPr lang="en-GB" sz="1600" dirty="0" smtClean="0"/>
              <a:t>table</a:t>
            </a:r>
          </a:p>
          <a:p>
            <a:pPr lvl="2"/>
            <a:r>
              <a:rPr lang="en-GB" sz="1600" dirty="0" err="1" smtClean="0"/>
              <a:t>Qry_todaysbookings</a:t>
            </a:r>
            <a:r>
              <a:rPr lang="en-GB" sz="1600" dirty="0" smtClean="0"/>
              <a:t> </a:t>
            </a:r>
            <a:r>
              <a:rPr lang="en-GB" sz="1600" dirty="0"/>
              <a:t>would be a query to illustrate all of today's </a:t>
            </a:r>
            <a:r>
              <a:rPr lang="en-GB" sz="1600" dirty="0" smtClean="0"/>
              <a:t>bookings</a:t>
            </a:r>
          </a:p>
          <a:p>
            <a:pPr algn="ctr">
              <a:buNone/>
            </a:pPr>
            <a:endParaRPr lang="en-GB" sz="2400" dirty="0" smtClean="0"/>
          </a:p>
          <a:p>
            <a:pPr algn="ctr">
              <a:buNone/>
            </a:pPr>
            <a:r>
              <a:rPr lang="en-GB" sz="2400" b="1" dirty="0" smtClean="0"/>
              <a:t>(You must use this throughout your database)</a:t>
            </a:r>
            <a:endParaRPr lang="en-GB" sz="2400" b="1" dirty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142852"/>
            <a:ext cx="8543956" cy="100013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1 - Leszynski </a:t>
            </a:r>
            <a:r>
              <a:rPr lang="en-GB" b="1" dirty="0"/>
              <a:t>Naming </a:t>
            </a:r>
            <a:r>
              <a:rPr lang="en-GB" b="1" dirty="0" smtClean="0"/>
              <a:t>Convention – Standardising your Database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714356"/>
            <a:ext cx="8391554" cy="3862402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Reports are a different way of displaying information either </a:t>
            </a:r>
            <a:r>
              <a:rPr lang="en-GB" sz="2400" dirty="0" smtClean="0"/>
              <a:t>from a query </a:t>
            </a:r>
            <a:r>
              <a:rPr lang="en-GB" sz="2400" dirty="0"/>
              <a:t>or </a:t>
            </a:r>
            <a:r>
              <a:rPr lang="en-GB" sz="2400" dirty="0" smtClean="0"/>
              <a:t>table</a:t>
            </a:r>
            <a:endParaRPr lang="en-GB" sz="2400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"/>
            <a:ext cx="8229600" cy="706438"/>
          </a:xfrm>
        </p:spPr>
        <p:txBody>
          <a:bodyPr/>
          <a:lstStyle/>
          <a:p>
            <a:r>
              <a:rPr lang="en-GB" sz="4000" b="1" dirty="0" smtClean="0"/>
              <a:t>2 - Reports</a:t>
            </a:r>
            <a:endParaRPr lang="en-GB" sz="4000" b="1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 l="-56" t="-169" r="-188" b="5995"/>
          <a:stretch>
            <a:fillRect/>
          </a:stretch>
        </p:blipFill>
        <p:spPr bwMode="auto">
          <a:xfrm>
            <a:off x="2786050" y="1357298"/>
            <a:ext cx="5976938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785794"/>
            <a:ext cx="8929750" cy="26432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dirty="0" smtClean="0"/>
              <a:t>You need to sketch the reports you are going to use</a:t>
            </a:r>
          </a:p>
          <a:p>
            <a:r>
              <a:rPr lang="en-GB" sz="2000" dirty="0" smtClean="0"/>
              <a:t>Remember you should show </a:t>
            </a:r>
            <a:r>
              <a:rPr lang="en-GB" sz="2000" b="1" dirty="0" smtClean="0"/>
              <a:t>what information </a:t>
            </a:r>
            <a:r>
              <a:rPr lang="en-GB" sz="2000" dirty="0" smtClean="0"/>
              <a:t>is going to go where on the report and any images you will use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39784"/>
          </a:xfrm>
        </p:spPr>
        <p:txBody>
          <a:bodyPr/>
          <a:lstStyle/>
          <a:p>
            <a:r>
              <a:rPr lang="en-GB" b="1" dirty="0" smtClean="0"/>
              <a:t>2 - Reports</a:t>
            </a:r>
            <a:endParaRPr lang="en-US" dirty="0"/>
          </a:p>
        </p:txBody>
      </p:sp>
      <p:grpSp>
        <p:nvGrpSpPr>
          <p:cNvPr id="8" name="Group 24"/>
          <p:cNvGrpSpPr/>
          <p:nvPr/>
        </p:nvGrpSpPr>
        <p:grpSpPr>
          <a:xfrm>
            <a:off x="4429124" y="1928802"/>
            <a:ext cx="4500594" cy="3714776"/>
            <a:chOff x="1714480" y="2928934"/>
            <a:chExt cx="5572164" cy="3786214"/>
          </a:xfrm>
        </p:grpSpPr>
        <p:sp>
          <p:nvSpPr>
            <p:cNvPr id="4" name="Rectangle 3"/>
            <p:cNvSpPr/>
            <p:nvPr/>
          </p:nvSpPr>
          <p:spPr>
            <a:xfrm>
              <a:off x="1714480" y="2928934"/>
              <a:ext cx="5572164" cy="37862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714480" y="2928934"/>
              <a:ext cx="857256" cy="7858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/>
                <a:t>Logo</a:t>
              </a:r>
              <a:endParaRPr lang="en-US" sz="105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71736" y="2928934"/>
              <a:ext cx="4714908" cy="7858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/>
                <a:t>Customer Sales</a:t>
              </a:r>
              <a:endParaRPr lang="en-US" sz="105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28794" y="3857628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Id label</a:t>
              </a:r>
              <a:endParaRPr lang="en-US" sz="8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28794" y="4143380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name label</a:t>
              </a:r>
              <a:endParaRPr lang="en-US" sz="8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28794" y="4429132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cost label</a:t>
              </a:r>
              <a:endParaRPr lang="en-US" sz="800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714480" y="4929198"/>
              <a:ext cx="5572164" cy="1588"/>
            </a:xfrm>
            <a:prstGeom prst="line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6572264" y="6500834"/>
              <a:ext cx="714380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/>
                <a:t>Print</a:t>
              </a:r>
              <a:endParaRPr lang="en-US" sz="105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928794" y="5000636"/>
              <a:ext cx="4500594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Customers who have bought product</a:t>
              </a:r>
              <a:endParaRPr lang="en-US" sz="8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928794" y="5357826"/>
              <a:ext cx="1428760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Customer surname</a:t>
              </a:r>
              <a:endParaRPr lang="en-US" sz="8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428992" y="5357826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Customer Forename</a:t>
              </a:r>
              <a:endParaRPr lang="en-US" sz="8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072066" y="5357826"/>
              <a:ext cx="1428760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Customer Phone no</a:t>
              </a:r>
              <a:endParaRPr lang="en-US" sz="8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28794" y="5643578"/>
              <a:ext cx="1428760" cy="8477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List of above information</a:t>
              </a:r>
              <a:endParaRPr lang="en-US" sz="8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28992" y="5643578"/>
              <a:ext cx="1571636" cy="8477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List of above information</a:t>
              </a:r>
              <a:endParaRPr lang="en-US" sz="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72066" y="5643578"/>
              <a:ext cx="1428760" cy="8477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List of above information</a:t>
              </a:r>
              <a:endParaRPr lang="en-US" sz="8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29058" y="3857628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Id</a:t>
              </a:r>
              <a:endParaRPr lang="en-US" sz="8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929058" y="4143380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name</a:t>
              </a:r>
              <a:endParaRPr lang="en-US" sz="8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29058" y="4429132"/>
              <a:ext cx="1571636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/>
                <a:t>Product cost</a:t>
              </a:r>
              <a:endParaRPr lang="en-US" sz="8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1406" y="1928802"/>
            <a:ext cx="42862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latin typeface="Calibri" pitchFamily="34" charset="0"/>
                <a:cs typeface="Calibri" pitchFamily="34" charset="0"/>
              </a:rPr>
              <a:t>-------------------------------------------</a:t>
            </a:r>
            <a:endParaRPr lang="en-GB" sz="2400" b="1" i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2000" b="1" i="1" dirty="0" smtClean="0">
                <a:latin typeface="Calibri" pitchFamily="34" charset="0"/>
                <a:cs typeface="Calibri" pitchFamily="34" charset="0"/>
              </a:rPr>
              <a:t>Task 1 (P / M / D)</a:t>
            </a: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– Create the reports based on the designs produced for your database</a:t>
            </a:r>
          </a:p>
          <a:p>
            <a:pPr marL="722313" lvl="1" indent="-265113">
              <a:buSzPct val="75000"/>
              <a:buBlip>
                <a:blip r:embed="rId2"/>
              </a:buBlip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Provide screenshot evidence for creating the reports</a:t>
            </a:r>
          </a:p>
          <a:p>
            <a:pPr marL="722313" lvl="1" indent="-265113">
              <a:buSzPct val="75000"/>
              <a:buBlip>
                <a:blip r:embed="rId2"/>
              </a:buBlip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Refer to the Database Activities (</a:t>
            </a:r>
            <a:r>
              <a:rPr lang="en-US" sz="2000" b="1" i="1" dirty="0" smtClean="0">
                <a:latin typeface="Calibri" pitchFamily="34" charset="0"/>
                <a:cs typeface="Calibri" pitchFamily="34" charset="0"/>
              </a:rPr>
              <a:t>AO1 - Task 2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) to design the reports for any outputs that are produced, both printable and on screen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100" y="928670"/>
            <a:ext cx="8639180" cy="4419600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smtClean="0"/>
              <a:t>Throughout </a:t>
            </a:r>
            <a:r>
              <a:rPr lang="en-GB" sz="2400" dirty="0" smtClean="0"/>
              <a:t>this case study you have been </a:t>
            </a:r>
            <a:r>
              <a:rPr lang="en-GB" sz="2400" b="1" dirty="0" smtClean="0"/>
              <a:t>implementing the database</a:t>
            </a:r>
            <a:r>
              <a:rPr lang="en-GB" sz="2400" dirty="0" smtClean="0"/>
              <a:t> based on the several tasks identified</a:t>
            </a:r>
          </a:p>
          <a:p>
            <a:pPr marL="0" indent="0">
              <a:buNone/>
            </a:pPr>
            <a:r>
              <a:rPr lang="en-GB" sz="2000" b="1" i="1" dirty="0" smtClean="0"/>
              <a:t>------------------------------------------------------</a:t>
            </a:r>
          </a:p>
          <a:p>
            <a:pPr marL="0" indent="0">
              <a:buNone/>
            </a:pPr>
            <a:r>
              <a:rPr lang="en-GB" sz="2000" b="1" i="1" dirty="0" smtClean="0"/>
              <a:t>Task 2 (P5.2)</a:t>
            </a:r>
            <a:r>
              <a:rPr lang="en-GB" sz="2000" dirty="0" smtClean="0"/>
              <a:t> – Illustrate evidence (screenshots) in the form of using a consistent and appropriate styling in the design and construction of a database for: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Naming of all database queries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Naming of all database reports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Name of fields used within the database tables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Designs of all database reports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Consistent use of a house style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803" y="-24"/>
            <a:ext cx="8015287" cy="914400"/>
          </a:xfrm>
        </p:spPr>
        <p:txBody>
          <a:bodyPr/>
          <a:lstStyle/>
          <a:p>
            <a:r>
              <a:rPr lang="en-GB" b="1" dirty="0" smtClean="0"/>
              <a:t>3 – Implementation of Database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eWest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BrookeWeston</Template>
  <TotalTime>9357</TotalTime>
  <Words>908</Words>
  <Application>Microsoft Office PowerPoint</Application>
  <PresentationFormat>On-screen Show (4:3)</PresentationFormat>
  <Paragraphs>111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BrookeWeston</vt:lpstr>
      <vt:lpstr>Unit 6 – Advanced Databases</vt:lpstr>
      <vt:lpstr>Scenario</vt:lpstr>
      <vt:lpstr>Scenario</vt:lpstr>
      <vt:lpstr>Assessment Criteria</vt:lpstr>
      <vt:lpstr>Areas to Cover</vt:lpstr>
      <vt:lpstr>1 - Leszynski Naming Convention – Standardising your Database</vt:lpstr>
      <vt:lpstr>2 - Reports</vt:lpstr>
      <vt:lpstr>2 - Reports</vt:lpstr>
      <vt:lpstr>3 – Implementation of Database</vt:lpstr>
      <vt:lpstr>Assessment Tasks</vt:lpstr>
    </vt:vector>
  </TitlesOfParts>
  <Company>Brooke Weston CTC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Databases</dc:title>
  <dc:subject>ICT</dc:subject>
  <dc:creator>KPA</dc:creator>
  <cp:lastModifiedBy>kpatel</cp:lastModifiedBy>
  <cp:revision>10</cp:revision>
  <dcterms:created xsi:type="dcterms:W3CDTF">2008-11-18T09:49:12Z</dcterms:created>
  <dcterms:modified xsi:type="dcterms:W3CDTF">2010-02-21T19:40:41Z</dcterms:modified>
  <cp:category>Unit 06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Brooke Weston Academy</vt:lpwstr>
  </property>
</Properties>
</file>